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4B7C8D1-7DFF-41C6-948F-EC6F8DC0DDAA}" type="datetimeFigureOut">
              <a:rPr lang="en-US" smtClean="0"/>
              <a:pPr/>
              <a:t>7/26/2022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A3E12C-24DF-47F1-856E-35A175C6ED5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B7C8D1-7DFF-41C6-948F-EC6F8DC0DDAA}" type="datetimeFigureOut">
              <a:rPr lang="en-US" smtClean="0"/>
              <a:pPr/>
              <a:t>7/26/2022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3E12C-24DF-47F1-856E-35A175C6ED5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yorklawfirm.com/" TargetMode="External"/><Relationship Id="rId2" Type="http://schemas.openxmlformats.org/officeDocument/2006/relationships/hyperlink" Target="https://yorklawfirm.com/practice/large-truck-accidents/"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85794"/>
            <a:ext cx="9144000" cy="2357454"/>
          </a:xfrm>
        </p:spPr>
        <p:txBody>
          <a:bodyPr>
            <a:normAutofit/>
          </a:bodyPr>
          <a:lstStyle/>
          <a:p>
            <a:r>
              <a:rPr lang="en-US" b="1" dirty="0" smtClean="0">
                <a:solidFill>
                  <a:schemeClr val="accent1">
                    <a:lumMod val="75000"/>
                  </a:schemeClr>
                </a:solidFill>
              </a:rPr>
              <a:t>Best Truck Accident </a:t>
            </a:r>
            <a:r>
              <a:rPr lang="en-US" b="1" dirty="0" smtClean="0">
                <a:solidFill>
                  <a:schemeClr val="accent1">
                    <a:lumMod val="75000"/>
                  </a:schemeClr>
                </a:solidFill>
              </a:rPr>
              <a:t>Lawyer </a:t>
            </a:r>
            <a:r>
              <a:rPr lang="en-US" b="1" dirty="0" smtClean="0">
                <a:solidFill>
                  <a:schemeClr val="accent1">
                    <a:lumMod val="75000"/>
                  </a:schemeClr>
                </a:solidFill>
              </a:rPr>
              <a:t>In Northern California – York Law Firm</a:t>
            </a:r>
            <a:endParaRPr lang="en-US" b="1" dirty="0">
              <a:solidFill>
                <a:schemeClr val="accent1">
                  <a:lumMod val="75000"/>
                </a:schemeClr>
              </a:solidFill>
            </a:endParaRPr>
          </a:p>
        </p:txBody>
      </p:sp>
      <p:pic>
        <p:nvPicPr>
          <p:cNvPr id="5" name="Picture 4" descr="tr.jpg"/>
          <p:cNvPicPr>
            <a:picLocks noChangeAspect="1"/>
          </p:cNvPicPr>
          <p:nvPr/>
        </p:nvPicPr>
        <p:blipFill>
          <a:blip r:embed="rId2"/>
          <a:stretch>
            <a:fillRect/>
          </a:stretch>
        </p:blipFill>
        <p:spPr>
          <a:xfrm>
            <a:off x="0" y="3071786"/>
            <a:ext cx="9144000" cy="3786214"/>
          </a:xfrm>
          <a:prstGeom prst="rect">
            <a:avLst/>
          </a:prstGeom>
        </p:spPr>
      </p:pic>
      <p:pic>
        <p:nvPicPr>
          <p:cNvPr id="6" name="Picture 2" descr="C:\Users\admin\Desktop\seo data\yorklawcorp.com\images\logo image.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00108"/>
            <a:ext cx="8229600" cy="5715040"/>
          </a:xfrm>
        </p:spPr>
        <p:txBody>
          <a:bodyPr>
            <a:normAutofit fontScale="90000"/>
          </a:bodyPr>
          <a:lstStyle/>
          <a:p>
            <a:pPr algn="l"/>
            <a:r>
              <a:rPr lang="en-US" sz="4900" b="1" dirty="0" smtClean="0">
                <a:solidFill>
                  <a:schemeClr val="accent1">
                    <a:lumMod val="75000"/>
                  </a:schemeClr>
                </a:solidFill>
              </a:rPr>
              <a:t/>
            </a:r>
            <a:br>
              <a:rPr lang="en-US" sz="4900" b="1" dirty="0" smtClean="0">
                <a:solidFill>
                  <a:schemeClr val="accent1">
                    <a:lumMod val="75000"/>
                  </a:schemeClr>
                </a:solidFill>
              </a:rPr>
            </a:br>
            <a:r>
              <a:rPr lang="en-US" sz="4900" b="1" dirty="0" smtClean="0">
                <a:solidFill>
                  <a:schemeClr val="accent1">
                    <a:lumMod val="75000"/>
                  </a:schemeClr>
                </a:solidFill>
              </a:rPr>
              <a:t>          Causes of Truck Accident?</a:t>
            </a:r>
            <a:br>
              <a:rPr lang="en-US" sz="4900" b="1" dirty="0" smtClean="0">
                <a:solidFill>
                  <a:schemeClr val="accent1">
                    <a:lumMod val="75000"/>
                  </a:schemeClr>
                </a:solidFill>
              </a:rPr>
            </a:br>
            <a:r>
              <a:rPr lang="en-US" sz="2200" b="1" dirty="0">
                <a:solidFill>
                  <a:schemeClr val="accent1">
                    <a:lumMod val="75000"/>
                  </a:schemeClr>
                </a:solidFill>
              </a:rPr>
              <a:t/>
            </a:r>
            <a:br>
              <a:rPr lang="en-US" sz="2200" b="1" dirty="0">
                <a:solidFill>
                  <a:schemeClr val="accent1">
                    <a:lumMod val="75000"/>
                  </a:schemeClr>
                </a:solidFill>
              </a:rPr>
            </a:br>
            <a:r>
              <a:rPr lang="en-US" sz="2200" b="1" dirty="0" smtClean="0">
                <a:solidFill>
                  <a:schemeClr val="accent1">
                    <a:lumMod val="75000"/>
                  </a:schemeClr>
                </a:solidFill>
              </a:rPr>
              <a:t>1. </a:t>
            </a:r>
            <a:r>
              <a:rPr lang="en-US" sz="2200" b="1" i="1" dirty="0" smtClean="0">
                <a:solidFill>
                  <a:schemeClr val="accent1">
                    <a:lumMod val="75000"/>
                  </a:schemeClr>
                </a:solidFill>
              </a:rPr>
              <a:t>Driver fatigue: </a:t>
            </a:r>
            <a:r>
              <a:rPr lang="en-US" sz="2000" dirty="0" smtClean="0"/>
              <a:t>When commercial drivers become fatigued from excessive daily and weekly work hours, they substantially increase the risk of crashes. </a:t>
            </a:r>
            <a:br>
              <a:rPr lang="en-US" sz="2000" dirty="0" smtClean="0"/>
            </a:br>
            <a:r>
              <a:rPr lang="en-US" sz="2000" dirty="0" smtClean="0"/>
              <a:t/>
            </a:r>
            <a:br>
              <a:rPr lang="en-US" sz="2000" dirty="0" smtClean="0"/>
            </a:br>
            <a:r>
              <a:rPr lang="en-US" sz="2200" b="1" dirty="0" smtClean="0">
                <a:solidFill>
                  <a:schemeClr val="accent1">
                    <a:lumMod val="75000"/>
                  </a:schemeClr>
                </a:solidFill>
              </a:rPr>
              <a:t>2. </a:t>
            </a:r>
            <a:r>
              <a:rPr lang="en-US" sz="2200" b="1" i="1" dirty="0" smtClean="0">
                <a:solidFill>
                  <a:schemeClr val="accent1">
                    <a:lumMod val="75000"/>
                  </a:schemeClr>
                </a:solidFill>
              </a:rPr>
              <a:t>Accidents caused by inexperienced drivers:</a:t>
            </a:r>
            <a:r>
              <a:rPr lang="en-US" sz="2000" b="1" i="1" dirty="0" smtClean="0">
                <a:solidFill>
                  <a:schemeClr val="accent1">
                    <a:lumMod val="75000"/>
                  </a:schemeClr>
                </a:solidFill>
              </a:rPr>
              <a:t> </a:t>
            </a:r>
            <a:r>
              <a:rPr lang="en-US" sz="2000" dirty="0" smtClean="0"/>
              <a:t>Many trucking companies save money by using untrained, overworked, or inexperienced drivers.  Employing these individuals can result in negligent driving.</a:t>
            </a:r>
            <a:br>
              <a:rPr lang="en-US" sz="2000" dirty="0" smtClean="0"/>
            </a:br>
            <a:r>
              <a:rPr lang="en-US" sz="2000" dirty="0" smtClean="0"/>
              <a:t/>
            </a:r>
            <a:br>
              <a:rPr lang="en-US" sz="2000" dirty="0" smtClean="0"/>
            </a:br>
            <a:r>
              <a:rPr lang="en-US" sz="2200" b="1" dirty="0" smtClean="0">
                <a:solidFill>
                  <a:schemeClr val="accent1">
                    <a:lumMod val="75000"/>
                  </a:schemeClr>
                </a:solidFill>
              </a:rPr>
              <a:t>3. </a:t>
            </a:r>
            <a:r>
              <a:rPr lang="en-US" sz="2200" b="1" i="1" dirty="0" smtClean="0">
                <a:solidFill>
                  <a:schemeClr val="accent1">
                    <a:lumMod val="75000"/>
                  </a:schemeClr>
                </a:solidFill>
              </a:rPr>
              <a:t>Turning</a:t>
            </a:r>
            <a:r>
              <a:rPr lang="en-US" sz="2000" b="1" i="1" dirty="0" smtClean="0">
                <a:solidFill>
                  <a:schemeClr val="accent1">
                    <a:lumMod val="75000"/>
                  </a:schemeClr>
                </a:solidFill>
              </a:rPr>
              <a:t> :</a:t>
            </a:r>
            <a:r>
              <a:rPr lang="en-US" sz="2000" i="1" dirty="0" smtClean="0"/>
              <a:t> </a:t>
            </a:r>
            <a:r>
              <a:rPr lang="en-US" sz="2000" dirty="0" smtClean="0"/>
              <a:t>Large trucks need more room than passenger vehicles to turn.    </a:t>
            </a:r>
            <a:br>
              <a:rPr lang="en-US" sz="2000" dirty="0" smtClean="0"/>
            </a:br>
            <a:r>
              <a:rPr lang="en-US" sz="2000" dirty="0" smtClean="0"/>
              <a:t/>
            </a:r>
            <a:br>
              <a:rPr lang="en-US" sz="2000" dirty="0" smtClean="0"/>
            </a:br>
            <a:r>
              <a:rPr lang="en-US" sz="2200" b="1" dirty="0" smtClean="0">
                <a:solidFill>
                  <a:schemeClr val="accent1">
                    <a:lumMod val="75000"/>
                  </a:schemeClr>
                </a:solidFill>
              </a:rPr>
              <a:t>4. </a:t>
            </a:r>
            <a:r>
              <a:rPr lang="en-US" sz="2200" b="1" i="1" dirty="0" smtClean="0">
                <a:solidFill>
                  <a:schemeClr val="accent1">
                    <a:lumMod val="75000"/>
                  </a:schemeClr>
                </a:solidFill>
              </a:rPr>
              <a:t>Runaway trailers: </a:t>
            </a:r>
            <a:r>
              <a:rPr lang="en-US" sz="2000" dirty="0" smtClean="0"/>
              <a:t>Sometimes, a trailer will disconnect from the truck, leaving all vehicles in its way in danger of a collision.</a:t>
            </a:r>
            <a:br>
              <a:rPr lang="en-US" sz="2000" dirty="0" smtClean="0"/>
            </a:br>
            <a:r>
              <a:rPr lang="en-US" sz="2000" dirty="0" smtClean="0"/>
              <a:t/>
            </a:r>
            <a:br>
              <a:rPr lang="en-US" sz="2000" dirty="0" smtClean="0"/>
            </a:br>
            <a:r>
              <a:rPr lang="en-US" sz="2200" b="1" dirty="0" smtClean="0">
                <a:solidFill>
                  <a:schemeClr val="accent1">
                    <a:lumMod val="75000"/>
                  </a:schemeClr>
                </a:solidFill>
              </a:rPr>
              <a:t>5. </a:t>
            </a:r>
            <a:r>
              <a:rPr lang="en-US" sz="2200" b="1" i="1" dirty="0" smtClean="0">
                <a:solidFill>
                  <a:schemeClr val="accent1">
                    <a:lumMod val="75000"/>
                  </a:schemeClr>
                </a:solidFill>
              </a:rPr>
              <a:t>Defective parts: </a:t>
            </a:r>
            <a:r>
              <a:rPr lang="en-US" sz="2000" dirty="0" smtClean="0"/>
              <a:t>Sometimes, products have a defective design   A tire that inexplicably blows out can indicate a defective design.</a:t>
            </a:r>
            <a:br>
              <a:rPr lang="en-US" sz="2000" dirty="0" smtClean="0"/>
            </a:br>
            <a:r>
              <a:rPr lang="en-US" sz="3600" dirty="0" smtClean="0"/>
              <a:t/>
            </a:r>
            <a:br>
              <a:rPr lang="en-US" sz="3600" dirty="0" smtClean="0"/>
            </a:br>
            <a:r>
              <a:rPr lang="en-US" sz="2200" b="1" i="1" dirty="0" smtClean="0">
                <a:solidFill>
                  <a:schemeClr val="accent1">
                    <a:lumMod val="75000"/>
                  </a:schemeClr>
                </a:solidFill>
              </a:rPr>
              <a:t>6. Unsecured loads: </a:t>
            </a:r>
            <a:r>
              <a:rPr lang="en-US" sz="2000" dirty="0" smtClean="0"/>
              <a:t>If load is improperly secured, it can fall off of an 18 wheeler, creating an obstacle course for other vehicles on the road.</a:t>
            </a:r>
            <a:br>
              <a:rPr lang="en-US" sz="2000" dirty="0" smtClean="0"/>
            </a:br>
            <a:r>
              <a:rPr lang="en-US" sz="2000" dirty="0" smtClean="0"/>
              <a:t> </a:t>
            </a:r>
            <a:r>
              <a:rPr lang="en-US" dirty="0"/>
              <a:t/>
            </a:r>
            <a:br>
              <a:rPr lang="en-US" dirty="0"/>
            </a:br>
            <a:endParaRPr lang="en-US" dirty="0"/>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8868"/>
            <a:ext cx="8229600" cy="4143404"/>
          </a:xfrm>
        </p:spPr>
        <p:txBody>
          <a:bodyPr>
            <a:normAutofit fontScale="90000"/>
          </a:bodyPr>
          <a:lstStyle/>
          <a:p>
            <a:pPr algn="l"/>
            <a:r>
              <a:rPr lang="en-US" sz="4900" b="1" dirty="0" smtClean="0">
                <a:solidFill>
                  <a:schemeClr val="accent1">
                    <a:lumMod val="75000"/>
                  </a:schemeClr>
                </a:solidFill>
              </a:rPr>
              <a:t>Types Of Truck Accidents York Law Firm Handles:</a:t>
            </a:r>
            <a:br>
              <a:rPr lang="en-US" sz="4900" b="1" dirty="0" smtClean="0">
                <a:solidFill>
                  <a:schemeClr val="accent1">
                    <a:lumMod val="75000"/>
                  </a:schemeClr>
                </a:solidFill>
              </a:rPr>
            </a:br>
            <a:r>
              <a:rPr lang="en-US" sz="1800" b="1" dirty="0" smtClean="0">
                <a:solidFill>
                  <a:schemeClr val="accent1">
                    <a:lumMod val="75000"/>
                  </a:schemeClr>
                </a:solidFill>
              </a:rPr>
              <a:t/>
            </a:r>
            <a:br>
              <a:rPr lang="en-US" sz="1800" b="1" dirty="0" smtClean="0">
                <a:solidFill>
                  <a:schemeClr val="accent1">
                    <a:lumMod val="75000"/>
                  </a:schemeClr>
                </a:solidFill>
              </a:rPr>
            </a:br>
            <a:r>
              <a:rPr lang="en-US" sz="2000" dirty="0" smtClean="0"/>
              <a:t>Every year, large truck collisions cause over 5,000 fatalities and almost 150,000 injuries.  There are several different types of truck accidents York Law Firm handles, including:</a:t>
            </a:r>
            <a:br>
              <a:rPr lang="en-US" sz="2000" dirty="0" smtClean="0"/>
            </a:br>
            <a:r>
              <a:rPr lang="en-US" sz="2000" dirty="0" smtClean="0"/>
              <a:t/>
            </a:r>
            <a:br>
              <a:rPr lang="en-US" sz="2000" dirty="0" smtClean="0"/>
            </a:br>
            <a:r>
              <a:rPr lang="en-US" sz="2000" dirty="0" smtClean="0"/>
              <a:t>1.Tractor Trailer Truck Accidents.</a:t>
            </a:r>
            <a:br>
              <a:rPr lang="en-US" sz="2000" dirty="0" smtClean="0"/>
            </a:br>
            <a:r>
              <a:rPr lang="en-US" sz="2000" dirty="0" smtClean="0"/>
              <a:t/>
            </a:r>
            <a:br>
              <a:rPr lang="en-US" sz="2000" dirty="0" smtClean="0"/>
            </a:br>
            <a:r>
              <a:rPr lang="en-US" sz="2000" dirty="0" smtClean="0"/>
              <a:t>2. 18 Wheeler Accidents.</a:t>
            </a:r>
            <a:br>
              <a:rPr lang="en-US" sz="2000" dirty="0" smtClean="0"/>
            </a:br>
            <a:r>
              <a:rPr lang="en-US" sz="2000" dirty="0" smtClean="0"/>
              <a:t/>
            </a:r>
            <a:br>
              <a:rPr lang="en-US" sz="2000" dirty="0" smtClean="0"/>
            </a:br>
            <a:r>
              <a:rPr lang="en-US" sz="2000" dirty="0" smtClean="0"/>
              <a:t>3. Rollover Accidents.</a:t>
            </a:r>
            <a:br>
              <a:rPr lang="en-US" sz="2000" dirty="0" smtClean="0"/>
            </a:br>
            <a:r>
              <a:rPr lang="en-US" sz="2000" dirty="0" smtClean="0"/>
              <a:t/>
            </a:r>
            <a:br>
              <a:rPr lang="en-US" sz="2000" dirty="0" smtClean="0"/>
            </a:br>
            <a:r>
              <a:rPr lang="en-US" sz="2000" dirty="0" smtClean="0"/>
              <a:t>4. Jackknife Accidents.</a:t>
            </a:r>
            <a:br>
              <a:rPr lang="en-US" sz="2000" dirty="0" smtClean="0"/>
            </a:br>
            <a:r>
              <a:rPr lang="en-US" sz="2000" dirty="0" smtClean="0"/>
              <a:t/>
            </a:r>
            <a:br>
              <a:rPr lang="en-US" sz="2000" dirty="0" smtClean="0"/>
            </a:br>
            <a:r>
              <a:rPr lang="en-US" sz="2000" dirty="0" smtClean="0"/>
              <a:t>5. Wide turn accident.</a:t>
            </a:r>
            <a:br>
              <a:rPr lang="en-US" sz="2000" dirty="0" smtClean="0"/>
            </a:br>
            <a:r>
              <a:rPr lang="en-US" sz="2000" dirty="0" smtClean="0"/>
              <a:t/>
            </a:r>
            <a:br>
              <a:rPr lang="en-US" sz="2000" dirty="0" smtClean="0"/>
            </a:br>
            <a:r>
              <a:rPr lang="en-US" sz="2000" dirty="0" smtClean="0"/>
              <a:t>6. Blind spot accident.</a:t>
            </a:r>
            <a:br>
              <a:rPr lang="en-US" sz="2000" dirty="0" smtClean="0"/>
            </a:br>
            <a:r>
              <a:rPr lang="en-US" sz="4900" b="1" dirty="0" smtClean="0">
                <a:solidFill>
                  <a:schemeClr val="accent1">
                    <a:lumMod val="75000"/>
                  </a:schemeClr>
                </a:solidFill>
              </a:rPr>
              <a:t/>
            </a:r>
            <a:br>
              <a:rPr lang="en-US" sz="4900" b="1" dirty="0" smtClean="0">
                <a:solidFill>
                  <a:schemeClr val="accent1">
                    <a:lumMod val="75000"/>
                  </a:schemeClr>
                </a:solidFill>
              </a:rPr>
            </a:br>
            <a:r>
              <a:rPr lang="en-US" sz="4900" b="1" dirty="0">
                <a:solidFill>
                  <a:schemeClr val="accent1">
                    <a:lumMod val="75000"/>
                  </a:schemeClr>
                </a:solidFill>
              </a:rPr>
              <a:t/>
            </a:r>
            <a:br>
              <a:rPr lang="en-US" sz="4900" b="1" dirty="0">
                <a:solidFill>
                  <a:schemeClr val="accent1">
                    <a:lumMod val="75000"/>
                  </a:schemeClr>
                </a:solidFill>
              </a:rPr>
            </a:br>
            <a:endParaRPr lang="en-US" sz="3600" b="1" dirty="0"/>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928670"/>
            <a:ext cx="8572560" cy="5929330"/>
          </a:xfrm>
        </p:spPr>
        <p:txBody>
          <a:bodyPr>
            <a:normAutofit fontScale="90000"/>
          </a:bodyPr>
          <a:lstStyle/>
          <a:p>
            <a:pPr algn="l"/>
            <a:r>
              <a:rPr lang="en-US" sz="4900" b="1" dirty="0" smtClean="0">
                <a:solidFill>
                  <a:schemeClr val="accent1">
                    <a:lumMod val="75000"/>
                  </a:schemeClr>
                </a:solidFill>
              </a:rPr>
              <a:t>               </a:t>
            </a:r>
            <a:br>
              <a:rPr lang="en-US" sz="4900" b="1" dirty="0" smtClean="0">
                <a:solidFill>
                  <a:schemeClr val="accent1">
                    <a:lumMod val="75000"/>
                  </a:schemeClr>
                </a:solidFill>
              </a:rPr>
            </a:br>
            <a:r>
              <a:rPr lang="en-US" sz="4900" b="1" dirty="0" smtClean="0">
                <a:solidFill>
                  <a:schemeClr val="accent1">
                    <a:lumMod val="75000"/>
                  </a:schemeClr>
                </a:solidFill>
              </a:rPr>
              <a:t>                </a:t>
            </a:r>
            <a:br>
              <a:rPr lang="en-US" sz="4900" b="1" dirty="0" smtClean="0">
                <a:solidFill>
                  <a:schemeClr val="accent1">
                    <a:lumMod val="75000"/>
                  </a:schemeClr>
                </a:solidFill>
              </a:rPr>
            </a:br>
            <a:r>
              <a:rPr lang="en-US" sz="4900" b="1" dirty="0" smtClean="0">
                <a:solidFill>
                  <a:schemeClr val="accent1">
                    <a:lumMod val="75000"/>
                  </a:schemeClr>
                </a:solidFill>
              </a:rPr>
              <a:t>                Types Of Damages</a:t>
            </a:r>
            <a:br>
              <a:rPr lang="en-US" sz="4900" b="1" dirty="0" smtClean="0">
                <a:solidFill>
                  <a:schemeClr val="accent1">
                    <a:lumMod val="75000"/>
                  </a:schemeClr>
                </a:solidFill>
              </a:rPr>
            </a:br>
            <a:r>
              <a:rPr lang="en-US" sz="4900" b="1" dirty="0" smtClean="0">
                <a:solidFill>
                  <a:schemeClr val="accent1">
                    <a:lumMod val="75000"/>
                  </a:schemeClr>
                </a:solidFill>
              </a:rPr>
              <a:t> </a:t>
            </a:r>
            <a:r>
              <a:rPr lang="en-US" sz="2200" b="1" dirty="0" smtClean="0">
                <a:solidFill>
                  <a:schemeClr val="accent1">
                    <a:lumMod val="75000"/>
                  </a:schemeClr>
                </a:solidFill>
              </a:rPr>
              <a:t>1.</a:t>
            </a:r>
            <a:r>
              <a:rPr lang="en-US" sz="2200" b="1" i="1" dirty="0" smtClean="0">
                <a:solidFill>
                  <a:schemeClr val="accent1">
                    <a:lumMod val="75000"/>
                  </a:schemeClr>
                </a:solidFill>
              </a:rPr>
              <a:t>Compensatory Damages: </a:t>
            </a:r>
            <a:r>
              <a:rPr lang="en-US" sz="2000" dirty="0" smtClean="0"/>
              <a:t>Compensatory damages are damages meant to “right the wrong.”  In other words, they are meant to reimburse/make up for the injuries, harms and losses sustained by the victim</a:t>
            </a:r>
            <a:r>
              <a:rPr lang="en-US" sz="2000" dirty="0" smtClean="0"/>
              <a:t>.</a:t>
            </a:r>
            <a:br>
              <a:rPr lang="en-US" sz="2000" dirty="0" smtClean="0"/>
            </a:br>
            <a:r>
              <a:rPr lang="en-US" sz="2000" dirty="0" smtClean="0"/>
              <a:t/>
            </a:r>
            <a:br>
              <a:rPr lang="en-US" sz="2000" dirty="0" smtClean="0"/>
            </a:br>
            <a:r>
              <a:rPr lang="en-US" sz="2000" dirty="0" smtClean="0"/>
              <a:t> There are two types of compensatory damages: economic and non-economic damages.  Economic damages include quantifiable amounts such as out-of-pocket expenses like medical bills, lost wages or property damage.  Non-economic damages include pain and suffering, loss of companionship, physical injuries/harms, mental anguish and emotional distress. Non-economic damages will often exceed the amount of economic damages awarded, which is why you need to contact one of our skilled attorneys at York Law Firm.  </a:t>
            </a:r>
            <a:br>
              <a:rPr lang="en-US" sz="2000" dirty="0" smtClean="0"/>
            </a:br>
            <a:r>
              <a:rPr lang="en-US" sz="2000" dirty="0" smtClean="0"/>
              <a:t/>
            </a:r>
            <a:br>
              <a:rPr lang="en-US" sz="2000" dirty="0" smtClean="0"/>
            </a:br>
            <a:r>
              <a:rPr lang="en-US" sz="2000" b="1" dirty="0" smtClean="0">
                <a:solidFill>
                  <a:schemeClr val="accent1">
                    <a:lumMod val="75000"/>
                  </a:schemeClr>
                </a:solidFill>
              </a:rPr>
              <a:t>2. </a:t>
            </a:r>
            <a:r>
              <a:rPr lang="en-US" sz="2200" b="1" i="1" dirty="0" smtClean="0">
                <a:solidFill>
                  <a:schemeClr val="accent1">
                    <a:lumMod val="75000"/>
                  </a:schemeClr>
                </a:solidFill>
              </a:rPr>
              <a:t>Punitive Damages: </a:t>
            </a:r>
            <a:r>
              <a:rPr lang="en-US" sz="2000" dirty="0" smtClean="0"/>
              <a:t>Damages awarded to the victim in order to punish the wrongdoer for his or her gross negligence are known as punitive damages.  Punitive damages are awarded where the conduct was malicious or in reckless disregard of the plaintiff’s rights, displaying an indifference to the rights and safety of others.  Punitive damages may also be awarded when the defendant’s conduct is fraudulent or oppressive.</a:t>
            </a:r>
            <a:r>
              <a:rPr lang="en-US" sz="4800" dirty="0"/>
              <a:t/>
            </a:r>
            <a:br>
              <a:rPr lang="en-US" sz="4800" dirty="0"/>
            </a:br>
            <a:r>
              <a:rPr lang="en-US" sz="4800" dirty="0" smtClean="0"/>
              <a:t/>
            </a:r>
            <a:br>
              <a:rPr lang="en-US" sz="4800" dirty="0" smtClean="0"/>
            </a:br>
            <a:r>
              <a:rPr lang="en-US" sz="4800" dirty="0" smtClean="0"/>
              <a:t/>
            </a:r>
            <a:br>
              <a:rPr lang="en-US" sz="4800" dirty="0" smtClean="0"/>
            </a:br>
            <a:r>
              <a:rPr lang="en-US" sz="2200" dirty="0"/>
              <a:t/>
            </a:r>
            <a:br>
              <a:rPr lang="en-US" sz="2200" dirty="0"/>
            </a:br>
            <a:endParaRPr lang="en-US" sz="2200" b="1" dirty="0">
              <a:solidFill>
                <a:schemeClr val="accent1">
                  <a:lumMod val="75000"/>
                </a:schemeClr>
              </a:solidFill>
            </a:endParaRPr>
          </a:p>
        </p:txBody>
      </p:sp>
      <p:pic>
        <p:nvPicPr>
          <p:cNvPr id="4"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642918"/>
            <a:ext cx="7772400" cy="5572164"/>
          </a:xfrm>
        </p:spPr>
        <p:txBody>
          <a:bodyPr>
            <a:normAutofit/>
          </a:bodyPr>
          <a:lstStyle/>
          <a:p>
            <a:pPr algn="l"/>
            <a:r>
              <a:rPr lang="en-US" b="1" dirty="0" smtClean="0">
                <a:solidFill>
                  <a:schemeClr val="accent1">
                    <a:lumMod val="75000"/>
                  </a:schemeClr>
                </a:solidFill>
              </a:rPr>
              <a:t>What A Truck Accident Lawyer Can Do For You?</a:t>
            </a:r>
            <a:r>
              <a:rPr lang="en-US" sz="4800" dirty="0" smtClean="0"/>
              <a:t/>
            </a:r>
            <a:br>
              <a:rPr lang="en-US" sz="4800" dirty="0" smtClean="0"/>
            </a:br>
            <a:r>
              <a:rPr lang="en-US" sz="4800" dirty="0" smtClean="0"/>
              <a:t/>
            </a:r>
            <a:br>
              <a:rPr lang="en-US" sz="4800" dirty="0" smtClean="0"/>
            </a:br>
            <a:r>
              <a:rPr lang="en-US" sz="2400" i="1" dirty="0" smtClean="0"/>
              <a:t>A truck accident lawyer can identify the liable party or parties, collect evidence, interview eyewitnesses, negotiate with the insurance company, and take the case to trial if necessary, on your behalf.</a:t>
            </a:r>
            <a:r>
              <a:rPr lang="en-US" sz="4800" dirty="0" smtClean="0"/>
              <a:t/>
            </a:r>
            <a:br>
              <a:rPr lang="en-US" sz="4800" dirty="0" smtClean="0"/>
            </a:br>
            <a:endParaRPr lang="en-US" sz="4800" b="1" dirty="0">
              <a:solidFill>
                <a:schemeClr val="accent1">
                  <a:lumMod val="75000"/>
                </a:schemeClr>
              </a:solidFill>
            </a:endParaRPr>
          </a:p>
        </p:txBody>
      </p:sp>
      <p:pic>
        <p:nvPicPr>
          <p:cNvPr id="5" name="Picture 2" descr="C:\Users\admin\Desktop\seo data\yorklawcorp.com\images\logo image.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4422"/>
            <a:ext cx="8229600" cy="1571636"/>
          </a:xfrm>
        </p:spPr>
        <p:txBody>
          <a:bodyPr>
            <a:noAutofit/>
          </a:bodyPr>
          <a:lstStyle/>
          <a:p>
            <a:r>
              <a:rPr lang="en-US" b="1" dirty="0" smtClean="0">
                <a:solidFill>
                  <a:schemeClr val="accent1">
                    <a:lumMod val="75000"/>
                  </a:schemeClr>
                </a:solidFill>
              </a:rPr>
              <a:t>Contact Our </a:t>
            </a:r>
            <a:r>
              <a:rPr lang="en-US" b="1" dirty="0">
                <a:solidFill>
                  <a:schemeClr val="accent1">
                    <a:lumMod val="75000"/>
                  </a:schemeClr>
                </a:solidFill>
              </a:rPr>
              <a:t>Sacramento </a:t>
            </a:r>
            <a:r>
              <a:rPr lang="en-US" b="1" dirty="0" smtClean="0">
                <a:solidFill>
                  <a:schemeClr val="accent1">
                    <a:lumMod val="75000"/>
                  </a:schemeClr>
                </a:solidFill>
              </a:rPr>
              <a:t>Truck Accident </a:t>
            </a:r>
            <a:r>
              <a:rPr lang="en-US" b="1" dirty="0" smtClean="0">
                <a:solidFill>
                  <a:schemeClr val="accent1">
                    <a:lumMod val="75000"/>
                  </a:schemeClr>
                </a:solidFill>
              </a:rPr>
              <a:t>Lawyer</a:t>
            </a:r>
            <a:r>
              <a:rPr lang="en-US" sz="4800" b="1" dirty="0">
                <a:solidFill>
                  <a:schemeClr val="accent1">
                    <a:lumMod val="75000"/>
                  </a:schemeClr>
                </a:solidFill>
              </a:rPr>
              <a:t/>
            </a:r>
            <a:br>
              <a:rPr lang="en-US" sz="4800" b="1" dirty="0">
                <a:solidFill>
                  <a:schemeClr val="accent1">
                    <a:lumMod val="75000"/>
                  </a:schemeClr>
                </a:solidFill>
              </a:rPr>
            </a:br>
            <a:endParaRPr lang="en-US" sz="4800" b="1" dirty="0">
              <a:solidFill>
                <a:schemeClr val="accent1">
                  <a:lumMod val="75000"/>
                </a:schemeClr>
              </a:solidFill>
            </a:endParaRPr>
          </a:p>
        </p:txBody>
      </p:sp>
      <p:sp>
        <p:nvSpPr>
          <p:cNvPr id="3" name="Content Placeholder 2"/>
          <p:cNvSpPr>
            <a:spLocks noGrp="1"/>
          </p:cNvSpPr>
          <p:nvPr>
            <p:ph idx="1"/>
          </p:nvPr>
        </p:nvSpPr>
        <p:spPr>
          <a:xfrm>
            <a:off x="457200" y="2643182"/>
            <a:ext cx="8229600" cy="3786214"/>
          </a:xfrm>
        </p:spPr>
        <p:txBody>
          <a:bodyPr>
            <a:noAutofit/>
          </a:bodyPr>
          <a:lstStyle/>
          <a:p>
            <a:pPr>
              <a:buNone/>
            </a:pPr>
            <a:r>
              <a:rPr lang="en-US" sz="2400" i="1" dirty="0" smtClean="0"/>
              <a:t>If you or a loved one has been involved in an accident with a big rig, please call us toll-free at 800-939-1832 or complete a questionnaire for a </a:t>
            </a:r>
            <a:r>
              <a:rPr lang="en-US" sz="2400" i="1" dirty="0" smtClean="0">
                <a:hlinkClick r:id="rId2"/>
              </a:rPr>
              <a:t>free truck accident consultation</a:t>
            </a:r>
            <a:r>
              <a:rPr lang="en-US" sz="2400" i="1" dirty="0" smtClean="0"/>
              <a:t> with York Law </a:t>
            </a:r>
            <a:r>
              <a:rPr lang="en-US" sz="2400" i="1" dirty="0" smtClean="0"/>
              <a:t>Firm.</a:t>
            </a:r>
            <a:r>
              <a:rPr lang="en-US" sz="2200" i="1" dirty="0"/>
              <a:t> </a:t>
            </a:r>
            <a:endParaRPr lang="en-US" sz="2200" i="1" dirty="0" smtClean="0"/>
          </a:p>
          <a:p>
            <a:pPr>
              <a:buNone/>
            </a:pPr>
            <a:endParaRPr lang="en-US" sz="2400" i="1" dirty="0"/>
          </a:p>
          <a:p>
            <a:pPr>
              <a:buNone/>
            </a:pPr>
            <a:r>
              <a:rPr lang="en-US" sz="2400" i="1" dirty="0" smtClean="0"/>
              <a:t>Contact </a:t>
            </a:r>
            <a:r>
              <a:rPr lang="en-US" sz="2400" i="1" dirty="0"/>
              <a:t>one of our Sacramento </a:t>
            </a:r>
            <a:r>
              <a:rPr lang="en-US" sz="2400" i="1" dirty="0" smtClean="0"/>
              <a:t>Truck Accident Lawyer </a:t>
            </a:r>
            <a:r>
              <a:rPr lang="en-US" sz="2400" i="1" dirty="0"/>
              <a:t>today</a:t>
            </a:r>
            <a:r>
              <a:rPr lang="en-US" sz="2400" i="1" dirty="0" smtClean="0"/>
              <a:t>.</a:t>
            </a:r>
          </a:p>
          <a:p>
            <a:pPr>
              <a:buNone/>
            </a:pPr>
            <a:r>
              <a:rPr lang="en-US" sz="2400" i="1" dirty="0" smtClean="0"/>
              <a:t>Email: info@yorklawcorp.com             </a:t>
            </a:r>
          </a:p>
          <a:p>
            <a:pPr>
              <a:buNone/>
            </a:pPr>
            <a:r>
              <a:rPr lang="en-US" sz="2400" i="1" dirty="0" smtClean="0"/>
              <a:t>Website: </a:t>
            </a:r>
            <a:r>
              <a:rPr lang="en-US" sz="2400" i="1" dirty="0" smtClean="0">
                <a:hlinkClick r:id="rId3"/>
              </a:rPr>
              <a:t>www.yorklawfirm.com</a:t>
            </a:r>
            <a:endParaRPr lang="en-US" sz="2400" i="1" dirty="0" smtClean="0"/>
          </a:p>
          <a:p>
            <a:pPr>
              <a:buNone/>
            </a:pPr>
            <a:r>
              <a:rPr lang="en-US" sz="2200" i="1" dirty="0" smtClean="0"/>
              <a:t>Contact us: 800-939-1832</a:t>
            </a:r>
            <a:endParaRPr lang="en-US" sz="2200" i="1" dirty="0" smtClean="0"/>
          </a:p>
        </p:txBody>
      </p:sp>
      <p:pic>
        <p:nvPicPr>
          <p:cNvPr id="5" name="Picture 2" descr="C:\Users\admin\Desktop\seo data\yorklawcorp.com\images\logo image.pn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3264471" cy="8763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66</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Best Truck Accident Lawyer In Northern California – York Law Firm</vt:lpstr>
      <vt:lpstr>           Causes of Truck Accident?  1. Driver fatigue: When commercial drivers become fatigued from excessive daily and weekly work hours, they substantially increase the risk of crashes.   2. Accidents caused by inexperienced drivers: Many trucking companies save money by using untrained, overworked, or inexperienced drivers.  Employing these individuals can result in negligent driving.  3. Turning : Large trucks need more room than passenger vehicles to turn.      4. Runaway trailers: Sometimes, a trailer will disconnect from the truck, leaving all vehicles in its way in danger of a collision.  5. Defective parts: Sometimes, products have a defective design   A tire that inexplicably blows out can indicate a defective design.  6. Unsecured loads: If load is improperly secured, it can fall off of an 18 wheeler, creating an obstacle course for other vehicles on the road.   </vt:lpstr>
      <vt:lpstr>Types Of Truck Accidents York Law Firm Handles:  Every year, large truck collisions cause over 5,000 fatalities and almost 150,000 injuries.  There are several different types of truck accidents York Law Firm handles, including:  1.Tractor Trailer Truck Accidents.  2. 18 Wheeler Accidents.  3. Rollover Accidents.  4. Jackknife Accidents.  5. Wide turn accident.  6. Blind spot accident.   </vt:lpstr>
      <vt:lpstr>                                                 Types Of Damages  1.Compensatory Damages: Compensatory damages are damages meant to “right the wrong.”  In other words, they are meant to reimburse/make up for the injuries, harms and losses sustained by the victim.   There are two types of compensatory damages: economic and non-economic damages.  Economic damages include quantifiable amounts such as out-of-pocket expenses like medical bills, lost wages or property damage.  Non-economic damages include pain and suffering, loss of companionship, physical injuries/harms, mental anguish and emotional distress. Non-economic damages will often exceed the amount of economic damages awarded, which is why you need to contact one of our skilled attorneys at York Law Firm.    2. Punitive Damages: Damages awarded to the victim in order to punish the wrongdoer for his or her gross negligence are known as punitive damages.  Punitive damages are awarded where the conduct was malicious or in reckless disregard of the plaintiff’s rights, displaying an indifference to the rights and safety of others.  Punitive damages may also be awarded when the defendant’s conduct is fraudulent or oppressive.    </vt:lpstr>
      <vt:lpstr>What A Truck Accident Lawyer Can Do For You?  A truck accident lawyer can identify the liable party or parties, collect evidence, interview eyewitnesses, negotiate with the insurance company, and take the case to trial if necessary, on your behalf. </vt:lpstr>
      <vt:lpstr>Contact Our Sacramento Truck Accident Lawyer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Personal Injury  And  Accident Cases:</dc:title>
  <dc:creator>LENOVO</dc:creator>
  <cp:lastModifiedBy>LENOVO</cp:lastModifiedBy>
  <cp:revision>14</cp:revision>
  <dcterms:created xsi:type="dcterms:W3CDTF">2021-12-13T09:40:03Z</dcterms:created>
  <dcterms:modified xsi:type="dcterms:W3CDTF">2022-07-26T11:09:46Z</dcterms:modified>
</cp:coreProperties>
</file>